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
      <p:font typeface="Roboto Condensed"/>
      <p:regular r:id="rId22"/>
      <p:bold r:id="rId23"/>
      <p:italic r:id="rId24"/>
      <p:boldItalic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8" roundtripDataSignature="AMtx7mj7u/ndo7CB+yojv9RfUKIsTLL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Condensed-regular.fntdata"/><Relationship Id="rId21" Type="http://schemas.openxmlformats.org/officeDocument/2006/relationships/font" Target="fonts/Roboto-boldItalic.fntdata"/><Relationship Id="rId24" Type="http://schemas.openxmlformats.org/officeDocument/2006/relationships/font" Target="fonts/RobotoCondensed-italic.fntdata"/><Relationship Id="rId23" Type="http://schemas.openxmlformats.org/officeDocument/2006/relationships/font" Target="fonts/RobotoCondense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font" Target="fonts/RobotoCondensed-boldItalic.fntdata"/><Relationship Id="rId28" Type="http://customschemas.google.com/relationships/presentationmetadata" Target="meta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1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1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13"/>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14"/>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15"/>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15"/>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1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6"/>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1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1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16"/>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1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7"/>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7"/>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7"/>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7"/>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1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17"/>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17"/>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19"/>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19"/>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19"/>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20"/>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20"/>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2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20"/>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austincc.edu/pt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3qwoxP6vBLY"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tes.austincc.edu/ptk/benefits-of-membershi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tes.austincc.edu/ptk/"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a:t>Austin Community College</a:t>
            </a:r>
            <a:endParaRPr b="1"/>
          </a:p>
          <a:p>
            <a:pPr indent="0" lvl="0" marL="0" rtl="0" algn="ctr">
              <a:lnSpc>
                <a:spcPct val="100000"/>
              </a:lnSpc>
              <a:spcBef>
                <a:spcPts val="0"/>
              </a:spcBef>
              <a:spcAft>
                <a:spcPts val="0"/>
              </a:spcAft>
              <a:buSzPts val="5200"/>
              <a:buNone/>
            </a:pPr>
            <a:r>
              <a:rPr b="1" lang="en"/>
              <a:t>Phi Theta Kappa</a:t>
            </a:r>
            <a:endParaRPr b="1"/>
          </a:p>
        </p:txBody>
      </p:sp>
      <p:sp>
        <p:nvSpPr>
          <p:cNvPr id="91" name="Google Shape;91;p1"/>
          <p:cNvSpPr txBox="1"/>
          <p:nvPr>
            <p:ph idx="1" type="subTitle"/>
          </p:nvPr>
        </p:nvSpPr>
        <p:spPr>
          <a:xfrm>
            <a:off x="579450" y="2449725"/>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58" name="Google Shape;158;p10"/>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Today’s College Prep Assignment</a:t>
            </a:r>
            <a:endParaRPr b="0" i="0" sz="1000" u="none" cap="none" strike="noStrike">
              <a:solidFill>
                <a:srgbClr val="000000"/>
              </a:solidFill>
              <a:latin typeface="Arial"/>
              <a:ea typeface="Arial"/>
              <a:cs typeface="Arial"/>
              <a:sym typeface="Arial"/>
            </a:endParaRPr>
          </a:p>
        </p:txBody>
      </p:sp>
      <p:sp>
        <p:nvSpPr>
          <p:cNvPr id="159" name="Google Shape;159;p10"/>
          <p:cNvSpPr txBox="1"/>
          <p:nvPr/>
        </p:nvSpPr>
        <p:spPr>
          <a:xfrm>
            <a:off x="308150" y="1882425"/>
            <a:ext cx="8614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In the comments section of today’s College Prep, name one benefit of Phi Theta Kappa.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pic>
        <p:nvPicPr>
          <p:cNvPr id="160" name="Google Shape;160;p10"/>
          <p:cNvPicPr preferRelativeResize="0"/>
          <p:nvPr/>
        </p:nvPicPr>
        <p:blipFill rotWithShape="1">
          <a:blip r:embed="rId3">
            <a:alphaModFix/>
          </a:blip>
          <a:srcRect b="0" l="0" r="0" t="0"/>
          <a:stretch/>
        </p:blipFill>
        <p:spPr>
          <a:xfrm>
            <a:off x="5559350" y="2901700"/>
            <a:ext cx="3227100" cy="2178524"/>
          </a:xfrm>
          <a:prstGeom prst="rect">
            <a:avLst/>
          </a:prstGeom>
          <a:noFill/>
          <a:ln>
            <a:noFill/>
          </a:ln>
        </p:spPr>
      </p:pic>
      <p:pic>
        <p:nvPicPr>
          <p:cNvPr id="161" name="Google Shape;161;p10"/>
          <p:cNvPicPr preferRelativeResize="0"/>
          <p:nvPr/>
        </p:nvPicPr>
        <p:blipFill rotWithShape="1">
          <a:blip r:embed="rId4">
            <a:alphaModFix/>
          </a:blip>
          <a:srcRect b="0" l="0" r="0" t="0"/>
          <a:stretch/>
        </p:blipFill>
        <p:spPr>
          <a:xfrm>
            <a:off x="3832825" y="2924300"/>
            <a:ext cx="2382774" cy="2133325"/>
          </a:xfrm>
          <a:prstGeom prst="rect">
            <a:avLst/>
          </a:prstGeom>
          <a:noFill/>
          <a:ln>
            <a:noFill/>
          </a:ln>
        </p:spPr>
      </p:pic>
      <p:sp>
        <p:nvSpPr>
          <p:cNvPr id="162" name="Google Shape;162;p10"/>
          <p:cNvSpPr txBox="1"/>
          <p:nvPr/>
        </p:nvSpPr>
        <p:spPr>
          <a:xfrm>
            <a:off x="1581925" y="3444050"/>
            <a:ext cx="22509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Hummingbird saved at ACC after flying into the library window.</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ph type="title"/>
          </p:nvPr>
        </p:nvSpPr>
        <p:spPr>
          <a:xfrm>
            <a:off x="265500" y="1233175"/>
            <a:ext cx="4045200" cy="14823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0" name="Google Shape;100;p2"/>
          <p:cNvSpPr txBox="1"/>
          <p:nvPr>
            <p:ph idx="2" type="body"/>
          </p:nvPr>
        </p:nvSpPr>
        <p:spPr>
          <a:xfrm>
            <a:off x="4013575" y="308275"/>
            <a:ext cx="4854300" cy="43653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None/>
            </a:pPr>
            <a:r>
              <a:t/>
            </a:r>
            <a:endParaRPr b="1" sz="20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6" name="Google Shape;106;p3"/>
          <p:cNvSpPr txBox="1"/>
          <p:nvPr/>
        </p:nvSpPr>
        <p:spPr>
          <a:xfrm>
            <a:off x="579350" y="5694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Phi Theta Kappa</a:t>
            </a:r>
            <a:endParaRPr b="0" i="0" sz="1000" u="none" cap="none" strike="noStrike">
              <a:solidFill>
                <a:srgbClr val="000000"/>
              </a:solidFill>
              <a:latin typeface="Arial"/>
              <a:ea typeface="Arial"/>
              <a:cs typeface="Arial"/>
              <a:sym typeface="Arial"/>
            </a:endParaRPr>
          </a:p>
        </p:txBody>
      </p:sp>
      <p:sp>
        <p:nvSpPr>
          <p:cNvPr id="107" name="Google Shape;107;p3"/>
          <p:cNvSpPr txBox="1"/>
          <p:nvPr/>
        </p:nvSpPr>
        <p:spPr>
          <a:xfrm>
            <a:off x="308150" y="1662300"/>
            <a:ext cx="8614800" cy="33966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In the next few weeks, some CRCA Juniors may receive an invite in their ACC email or a flyer at their home address informing them about Phi Theta Kappa and encouraging them to apply.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This is an overview of Phi Theta Kappa.</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3" name="Google Shape;113;p4"/>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is Phi Theta Kappa?</a:t>
            </a:r>
            <a:endParaRPr b="0" i="0" sz="1000" u="none" cap="none" strike="noStrike">
              <a:solidFill>
                <a:srgbClr val="000000"/>
              </a:solidFill>
              <a:latin typeface="Arial"/>
              <a:ea typeface="Arial"/>
              <a:cs typeface="Arial"/>
              <a:sym typeface="Arial"/>
            </a:endParaRPr>
          </a:p>
        </p:txBody>
      </p:sp>
      <p:sp>
        <p:nvSpPr>
          <p:cNvPr id="114" name="Google Shape;114;p4"/>
          <p:cNvSpPr txBox="1"/>
          <p:nvPr/>
        </p:nvSpPr>
        <p:spPr>
          <a:xfrm>
            <a:off x="325400" y="884900"/>
            <a:ext cx="8614800" cy="4835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“Phi Theta Kappa is the only nationally recognized International Honor Society of the Two-Year College. Alpha Gamma Pi is the local chapter at Austin Community College. Alpha Gamma Pi recognizes and promotes scholarship, the development of leadership and service, and the cultivation of fellowship among students at ACC.”</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800" u="sng" cap="none" strike="noStrike">
                <a:solidFill>
                  <a:schemeClr val="hlink"/>
                </a:solidFill>
                <a:latin typeface="Arial"/>
                <a:ea typeface="Arial"/>
                <a:cs typeface="Arial"/>
                <a:sym typeface="Arial"/>
                <a:hlinkClick r:id="rId3"/>
              </a:rPr>
              <a:t>Website here</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0" name="Google Shape;120;p5"/>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Does That Mean?</a:t>
            </a:r>
            <a:endParaRPr b="0" i="0" sz="1000" u="none" cap="none" strike="noStrike">
              <a:solidFill>
                <a:srgbClr val="000000"/>
              </a:solidFill>
              <a:latin typeface="Arial"/>
              <a:ea typeface="Arial"/>
              <a:cs typeface="Arial"/>
              <a:sym typeface="Arial"/>
            </a:endParaRPr>
          </a:p>
        </p:txBody>
      </p:sp>
      <p:sp>
        <p:nvSpPr>
          <p:cNvPr id="121" name="Google Shape;121;p5"/>
          <p:cNvSpPr txBox="1"/>
          <p:nvPr/>
        </p:nvSpPr>
        <p:spPr>
          <a:xfrm>
            <a:off x="325400" y="884900"/>
            <a:ext cx="8614800" cy="3737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In simpler terms, Phi Theta Kappa is a national honor society and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Alpha Gamma Pi is ACC’s local branch.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Phi Theta Kappa is the community college version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of CRCA’s NHS. </a:t>
            </a:r>
            <a:endParaRPr b="0" i="0" sz="22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pic>
        <p:nvPicPr>
          <p:cNvPr id="122" name="Google Shape;122;p5"/>
          <p:cNvPicPr preferRelativeResize="0"/>
          <p:nvPr/>
        </p:nvPicPr>
        <p:blipFill rotWithShape="1">
          <a:blip r:embed="rId3">
            <a:alphaModFix/>
          </a:blip>
          <a:srcRect b="0" l="0" r="0" t="0"/>
          <a:stretch/>
        </p:blipFill>
        <p:spPr>
          <a:xfrm>
            <a:off x="325400" y="2829375"/>
            <a:ext cx="8614800" cy="231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8" name="Google Shape;128;p6"/>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Alpha Gamma Pi </a:t>
            </a:r>
            <a:endParaRPr b="1" i="0" sz="4800" u="none" cap="none" strike="noStrike">
              <a:solidFill>
                <a:srgbClr val="00305D"/>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Orientation Video</a:t>
            </a:r>
            <a:endParaRPr b="0" i="0" sz="1000" u="none" cap="none" strike="noStrike">
              <a:solidFill>
                <a:srgbClr val="000000"/>
              </a:solidFill>
              <a:latin typeface="Arial"/>
              <a:ea typeface="Arial"/>
              <a:cs typeface="Arial"/>
              <a:sym typeface="Arial"/>
            </a:endParaRPr>
          </a:p>
        </p:txBody>
      </p:sp>
      <p:sp>
        <p:nvSpPr>
          <p:cNvPr id="129" name="Google Shape;129;p6"/>
          <p:cNvSpPr txBox="1"/>
          <p:nvPr/>
        </p:nvSpPr>
        <p:spPr>
          <a:xfrm>
            <a:off x="325400" y="884900"/>
            <a:ext cx="8614800" cy="2180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pic>
        <p:nvPicPr>
          <p:cNvPr id="130" name="Google Shape;130;p6" title="Alpha Gamma Pi Orientation Video">
            <a:hlinkClick r:id="rId3"/>
          </p:cNvPr>
          <p:cNvPicPr preferRelativeResize="0"/>
          <p:nvPr/>
        </p:nvPicPr>
        <p:blipFill rotWithShape="1">
          <a:blip r:embed="rId4">
            <a:alphaModFix/>
          </a:blip>
          <a:srcRect b="0" l="0" r="0" t="0"/>
          <a:stretch/>
        </p:blipFill>
        <p:spPr>
          <a:xfrm>
            <a:off x="542375" y="1590950"/>
            <a:ext cx="8009024" cy="342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6" name="Google Shape;136;p7"/>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qualifies me for </a:t>
            </a:r>
            <a:endParaRPr b="1" i="0" sz="4800" u="none" cap="none" strike="noStrike">
              <a:solidFill>
                <a:srgbClr val="00305D"/>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Phi Theta Kappa?</a:t>
            </a:r>
            <a:endParaRPr b="0" i="0" sz="1000" u="none" cap="none" strike="noStrike">
              <a:solidFill>
                <a:srgbClr val="000000"/>
              </a:solidFill>
              <a:latin typeface="Arial"/>
              <a:ea typeface="Arial"/>
              <a:cs typeface="Arial"/>
              <a:sym typeface="Arial"/>
            </a:endParaRPr>
          </a:p>
        </p:txBody>
      </p:sp>
      <p:sp>
        <p:nvSpPr>
          <p:cNvPr id="137" name="Google Shape;137;p7"/>
          <p:cNvSpPr txBox="1"/>
          <p:nvPr/>
        </p:nvSpPr>
        <p:spPr>
          <a:xfrm>
            <a:off x="271175" y="1472475"/>
            <a:ext cx="8614800" cy="40665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10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55600" lvl="0" marL="457200" marR="0" rtl="0" algn="ctr">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Must be enrolled in a degree program</a:t>
            </a:r>
            <a:endParaRPr b="0" i="0" sz="2000" u="none" cap="none" strike="noStrike">
              <a:solidFill>
                <a:schemeClr val="dk1"/>
              </a:solidFill>
              <a:latin typeface="Arial"/>
              <a:ea typeface="Arial"/>
              <a:cs typeface="Arial"/>
              <a:sym typeface="Arial"/>
            </a:endParaRPr>
          </a:p>
          <a:p>
            <a:pPr indent="-355600" lvl="0" marL="457200" marR="0" rtl="0" algn="ctr">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Must be currently enrolled in at least 6 semester credit hours</a:t>
            </a:r>
            <a:endParaRPr b="0" i="0" sz="2000" u="none" cap="none" strike="noStrike">
              <a:solidFill>
                <a:schemeClr val="dk1"/>
              </a:solidFill>
              <a:latin typeface="Arial"/>
              <a:ea typeface="Arial"/>
              <a:cs typeface="Arial"/>
              <a:sym typeface="Arial"/>
            </a:endParaRPr>
          </a:p>
          <a:p>
            <a:pPr indent="-355600" lvl="0" marL="457200" marR="0" rtl="0" algn="ctr">
              <a:lnSpc>
                <a:spcPct val="115000"/>
              </a:lnSpc>
              <a:spcBef>
                <a:spcPts val="0"/>
              </a:spcBef>
              <a:spcAft>
                <a:spcPts val="0"/>
              </a:spcAft>
              <a:buClr>
                <a:schemeClr val="dk1"/>
              </a:buClr>
              <a:buSzPts val="2000"/>
              <a:buFont typeface="Arial"/>
              <a:buChar char="❏"/>
            </a:pPr>
            <a:r>
              <a:rPr b="0" i="0" lang="en" sz="2000" u="none" cap="none" strike="noStrike">
                <a:solidFill>
                  <a:schemeClr val="dk1"/>
                </a:solidFill>
                <a:latin typeface="Arial"/>
                <a:ea typeface="Arial"/>
                <a:cs typeface="Arial"/>
                <a:sym typeface="Arial"/>
              </a:rPr>
              <a:t>Must have minimum hours completed at ACC, </a:t>
            </a:r>
            <a:endParaRPr b="0" i="0" sz="2000" u="none" cap="none" strike="noStrike">
              <a:solidFill>
                <a:schemeClr val="dk1"/>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with corresponding GPA requirements:</a:t>
            </a:r>
            <a:endParaRPr b="0" i="0" sz="20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  12-23 hours completed at ACC with a minimum GPA of 3.5 (or)</a:t>
            </a:r>
            <a:endParaRPr b="0" i="0" sz="2000" u="none" cap="none" strike="noStrike">
              <a:solidFill>
                <a:schemeClr val="dk1"/>
              </a:solidFill>
              <a:latin typeface="Arial"/>
              <a:ea typeface="Arial"/>
              <a:cs typeface="Arial"/>
              <a:sym typeface="Arial"/>
            </a:endParaRPr>
          </a:p>
          <a:p>
            <a:pPr indent="0" lvl="0" marL="457200" marR="0" rtl="0" algn="ctr">
              <a:lnSpc>
                <a:spcPct val="115000"/>
              </a:lnSpc>
              <a:spcBef>
                <a:spcPts val="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 24-45 hours completed at ACC with a minimum GPA of 3.4 (or)</a:t>
            </a:r>
            <a:endParaRPr b="0" i="0" sz="2000" u="none" cap="none" strike="noStrike">
              <a:solidFill>
                <a:schemeClr val="dk1"/>
              </a:solidFill>
              <a:latin typeface="Arial"/>
              <a:ea typeface="Arial"/>
              <a:cs typeface="Arial"/>
              <a:sym typeface="Arial"/>
            </a:endParaRPr>
          </a:p>
          <a:p>
            <a:pPr indent="0" lvl="0" marL="457200" marR="0" rtl="0" algn="ctr">
              <a:lnSpc>
                <a:spcPct val="115000"/>
              </a:lnSpc>
              <a:spcBef>
                <a:spcPts val="0"/>
              </a:spcBef>
              <a:spcAft>
                <a:spcPts val="0"/>
              </a:spcAft>
              <a:buClr>
                <a:schemeClr val="dk1"/>
              </a:buClr>
              <a:buSzPts val="1100"/>
              <a:buFont typeface="Arial"/>
              <a:buNone/>
            </a:pPr>
            <a:r>
              <a:rPr b="0" i="0" lang="en" sz="2000" u="none" cap="none" strike="noStrike">
                <a:solidFill>
                  <a:schemeClr val="dk1"/>
                </a:solidFill>
                <a:latin typeface="Arial"/>
                <a:ea typeface="Arial"/>
                <a:cs typeface="Arial"/>
                <a:sym typeface="Arial"/>
              </a:rPr>
              <a:t>46+ hours completed at ACC with a minimum GPA of 3.25</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3" name="Google Shape;143;p8"/>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Prospective Members</a:t>
            </a:r>
            <a:endParaRPr b="0" i="0" sz="1000" u="none" cap="none" strike="noStrike">
              <a:solidFill>
                <a:srgbClr val="000000"/>
              </a:solidFill>
              <a:latin typeface="Arial"/>
              <a:ea typeface="Arial"/>
              <a:cs typeface="Arial"/>
              <a:sym typeface="Arial"/>
            </a:endParaRPr>
          </a:p>
        </p:txBody>
      </p:sp>
      <p:sp>
        <p:nvSpPr>
          <p:cNvPr id="144" name="Google Shape;144;p8"/>
          <p:cNvSpPr txBox="1"/>
          <p:nvPr/>
        </p:nvSpPr>
        <p:spPr>
          <a:xfrm>
            <a:off x="325400" y="884900"/>
            <a:ext cx="8614800" cy="4905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Membership dues are a one time $60 fee.</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Membership benefits can be found here:</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rPr b="0" i="0" lang="en" sz="2200" u="sng" cap="none" strike="noStrike">
                <a:solidFill>
                  <a:schemeClr val="hlink"/>
                </a:solidFill>
                <a:latin typeface="Arial"/>
                <a:ea typeface="Arial"/>
                <a:cs typeface="Arial"/>
                <a:sym typeface="Arial"/>
                <a:hlinkClick r:id="rId3"/>
              </a:rPr>
              <a:t>http://sites.austincc.edu/ptk/benefits-of-membership/</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50" name="Google Shape;150;p9"/>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Prospective Members</a:t>
            </a:r>
            <a:endParaRPr b="0" i="0" sz="1000" u="none" cap="none" strike="noStrike">
              <a:solidFill>
                <a:srgbClr val="000000"/>
              </a:solidFill>
              <a:latin typeface="Arial"/>
              <a:ea typeface="Arial"/>
              <a:cs typeface="Arial"/>
              <a:sym typeface="Arial"/>
            </a:endParaRPr>
          </a:p>
        </p:txBody>
      </p:sp>
      <p:sp>
        <p:nvSpPr>
          <p:cNvPr id="151" name="Google Shape;151;p9"/>
          <p:cNvSpPr txBox="1"/>
          <p:nvPr/>
        </p:nvSpPr>
        <p:spPr>
          <a:xfrm>
            <a:off x="325400" y="884900"/>
            <a:ext cx="8614800" cy="3419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New Member Orientations are held at the beginning of every Fall and Spring semester.</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Arial"/>
                <a:ea typeface="Arial"/>
                <a:cs typeface="Arial"/>
                <a:sym typeface="Arial"/>
              </a:rPr>
              <a:t>For more information or questions, please ask Mr. Gordon or go to </a:t>
            </a:r>
            <a:r>
              <a:rPr b="0" i="0" lang="en" sz="2400" u="sng" cap="none" strike="noStrike">
                <a:solidFill>
                  <a:schemeClr val="hlink"/>
                </a:solidFill>
                <a:latin typeface="Arial"/>
                <a:ea typeface="Arial"/>
                <a:cs typeface="Arial"/>
                <a:sym typeface="Arial"/>
                <a:hlinkClick r:id="rId3"/>
              </a:rPr>
              <a:t>http://sites.austincc.edu/ptk/</a:t>
            </a:r>
            <a:endParaRPr b="0" i="0" sz="2400" u="sng" cap="none" strike="noStrike">
              <a:solidFill>
                <a:srgbClr val="FF0000"/>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pic>
        <p:nvPicPr>
          <p:cNvPr id="152" name="Google Shape;152;p9"/>
          <p:cNvPicPr preferRelativeResize="0"/>
          <p:nvPr/>
        </p:nvPicPr>
        <p:blipFill rotWithShape="1">
          <a:blip r:embed="rId4">
            <a:alphaModFix/>
          </a:blip>
          <a:srcRect b="0" l="0" r="0" t="0"/>
          <a:stretch/>
        </p:blipFill>
        <p:spPr>
          <a:xfrm>
            <a:off x="1256538" y="2666675"/>
            <a:ext cx="6752525" cy="2476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